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84" r:id="rId4"/>
    <p:sldId id="285" r:id="rId5"/>
    <p:sldId id="293" r:id="rId6"/>
    <p:sldId id="286" r:id="rId7"/>
    <p:sldId id="289" r:id="rId8"/>
    <p:sldId id="267" r:id="rId9"/>
    <p:sldId id="269" r:id="rId10"/>
    <p:sldId id="292" r:id="rId11"/>
    <p:sldId id="277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C319AF3-CDD2-144F-9A71-648EC26B8892}" type="datetimeFigureOut">
              <a:rPr lang="en-US"/>
              <a:pPr>
                <a:defRPr/>
              </a:pPr>
              <a:t>02-04-19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8CFF885-588F-944C-9E49-601AED4CF0E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82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2475A21-4D54-0241-AD31-55C03274B1CF}" type="datetimeFigureOut">
              <a:rPr lang="en-US"/>
              <a:pPr>
                <a:defRPr/>
              </a:pPr>
              <a:t>02-04-19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10E1EA1-8D4D-1247-945B-6B4C357904B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223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4A354F-85B1-5E48-A6BF-7C83CF9CAE1E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1CD6-FD7E-D24C-B3BE-C0645891707A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A66A21-2475-714E-90D8-B4A5BD6A033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789BB8-A8FB-D848-B3D4-222E1956C0FA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070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4655B85-B390-4244-AB28-A651EBCECBD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707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F455234-53D4-514D-A703-CA2C9C46965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634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A282243-758B-7E4F-8171-5A44A3C4F7D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266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80008C7-3E9C-3340-BC23-4966715BA05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9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7BC3053-97CD-1D49-9708-D0C0B7BFD40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43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B693630-1355-FF4F-90E8-71408045343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38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B5AD798-7275-A74F-A8D0-FF896E7FCA8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104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4E685E0-1E2F-6443-8995-062D0533660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68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C62F57F-62B5-154E-9E65-33DECEBEE6A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033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Sleep de afbeelding naar de tijdelijke aanduiding of 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D61BF58-D723-7D46-9C99-D01E5FE02D9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334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1028" name="Afbeelding 6" descr="logo sustcon voor ppt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0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250825" y="476250"/>
            <a:ext cx="8642350" cy="237668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dirty="0" smtClean="0">
                <a:latin typeface="Calibri" charset="0"/>
              </a:rPr>
              <a:t>Removing prescriptive barriers to innovation implementations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endParaRPr lang="en-US" b="1" dirty="0">
              <a:latin typeface="Calibri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4213" y="3213100"/>
            <a:ext cx="8135937" cy="2879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  <a:cs typeface="+mn-cs"/>
              </a:rPr>
              <a:t>Boudewijn Piscaer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  <a:cs typeface="+mn-cs"/>
              </a:rPr>
              <a:t>Pantheon Performance Foundation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  <a:cs typeface="+mn-cs"/>
              </a:rPr>
              <a:t>SLAG VALORIZATION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  <a:cs typeface="+mn-cs"/>
              </a:rPr>
              <a:t>Mechelen, April 2019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4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104879775" y="113312575"/>
            <a:ext cx="10714038" cy="796925"/>
            <a:chOff x="104868150" y="113166775"/>
            <a:chExt cx="10713375" cy="797000"/>
          </a:xfrm>
        </p:grpSpPr>
        <p:sp>
          <p:nvSpPr>
            <p:cNvPr id="14340" name="Rectangle 3"/>
            <p:cNvSpPr>
              <a:spLocks noChangeArrowheads="1"/>
            </p:cNvSpPr>
            <p:nvPr/>
          </p:nvSpPr>
          <p:spPr bwMode="auto">
            <a:xfrm>
              <a:off x="104940150" y="113171775"/>
              <a:ext cx="10620000" cy="792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/>
            <a:p>
              <a:endParaRPr lang="en-US" dirty="0">
                <a:latin typeface="Calibri" charset="0"/>
              </a:endParaRPr>
            </a:p>
          </p:txBody>
        </p:sp>
        <p:pic>
          <p:nvPicPr>
            <p:cNvPr id="14341" name="Picture 4" descr="logo Sust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233525" y="113258025"/>
              <a:ext cx="2532888" cy="64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104868150" y="113166775"/>
              <a:ext cx="7185375" cy="792000"/>
            </a:xfrm>
            <a:prstGeom prst="rect">
              <a:avLst/>
            </a:prstGeom>
            <a:solidFill>
              <a:srgbClr val="60C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/>
            <a:p>
              <a:endParaRPr lang="en-US" dirty="0">
                <a:latin typeface="Calibri" charset="0"/>
              </a:endParaRPr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114897525" y="113166775"/>
              <a:ext cx="684000" cy="792000"/>
            </a:xfrm>
            <a:prstGeom prst="rect">
              <a:avLst/>
            </a:prstGeom>
            <a:solidFill>
              <a:srgbClr val="60C3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/>
            <a:p>
              <a:endParaRPr lang="en-US" dirty="0">
                <a:latin typeface="Calibri" charset="0"/>
              </a:endParaRP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05096275" y="113291900"/>
              <a:ext cx="6516000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nl-NL" sz="2600" dirty="0">
                  <a:solidFill>
                    <a:srgbClr val="FFFFFF"/>
                  </a:solidFill>
                </a:rPr>
                <a:t>NEXT GENERATION CONCRETE</a:t>
              </a:r>
              <a:endParaRPr lang="nl-NL" sz="18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1188368"/>
          </a:xfrm>
        </p:spPr>
        <p:txBody>
          <a:bodyPr/>
          <a:lstStyle/>
          <a:p>
            <a:r>
              <a:rPr lang="nl-NL" dirty="0" smtClean="0">
                <a:latin typeface="Calibri" charset="0"/>
              </a:rPr>
              <a:t>Performance Based </a:t>
            </a:r>
            <a:r>
              <a:rPr lang="nl-NL" dirty="0" err="1" smtClean="0">
                <a:latin typeface="Calibri" charset="0"/>
              </a:rPr>
              <a:t>Toolbox</a:t>
            </a:r>
            <a:r>
              <a:rPr lang="nl-NL" dirty="0" smtClean="0">
                <a:latin typeface="Calibri" charset="0"/>
              </a:rPr>
              <a:t/>
            </a:r>
            <a:br>
              <a:rPr lang="nl-NL" dirty="0" smtClean="0">
                <a:latin typeface="Calibri" charset="0"/>
              </a:rPr>
            </a:br>
            <a:r>
              <a:rPr lang="nl-NL" sz="3200" dirty="0" smtClean="0">
                <a:latin typeface="Calibri" charset="0"/>
              </a:rPr>
              <a:t>(</a:t>
            </a:r>
            <a:r>
              <a:rPr lang="nl-NL" sz="3200" dirty="0" err="1" smtClean="0">
                <a:latin typeface="Calibri" charset="0"/>
              </a:rPr>
              <a:t>fulfilling</a:t>
            </a:r>
            <a:r>
              <a:rPr lang="nl-NL" sz="3200" dirty="0" smtClean="0">
                <a:latin typeface="Calibri" charset="0"/>
              </a:rPr>
              <a:t> EU CPR </a:t>
            </a:r>
            <a:r>
              <a:rPr lang="nl-NL" sz="3200" dirty="0" err="1" smtClean="0">
                <a:latin typeface="Calibri" charset="0"/>
              </a:rPr>
              <a:t>regulations</a:t>
            </a:r>
            <a:r>
              <a:rPr lang="nl-NL" sz="3200" dirty="0" smtClean="0">
                <a:latin typeface="Calibri" charset="0"/>
              </a:rPr>
              <a:t>)</a:t>
            </a:r>
            <a:endParaRPr lang="en-US" sz="3200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84"/>
            <a:ext cx="8785225" cy="46805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libri" charset="0"/>
              </a:rPr>
              <a:t>6 </a:t>
            </a:r>
            <a:r>
              <a:rPr lang="en-GB" dirty="0" smtClean="0">
                <a:latin typeface="Calibri" charset="0"/>
              </a:rPr>
              <a:t>trays will be presented </a:t>
            </a:r>
            <a:r>
              <a:rPr lang="en-GB" dirty="0" smtClean="0">
                <a:latin typeface="Calibri" charset="0"/>
              </a:rPr>
              <a:t>in </a:t>
            </a:r>
            <a:r>
              <a:rPr lang="en-GB" dirty="0" smtClean="0">
                <a:latin typeface="Calibri" charset="0"/>
              </a:rPr>
              <a:t>Netherlands 18-6-2019</a:t>
            </a:r>
            <a:endParaRPr lang="en-GB" dirty="0" smtClean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Verification </a:t>
            </a:r>
            <a:r>
              <a:rPr lang="en-GB" b="1" dirty="0" smtClean="0">
                <a:latin typeface="Calibri" charset="0"/>
              </a:rPr>
              <a:t>Protocols</a:t>
            </a:r>
            <a:r>
              <a:rPr lang="en-GB" dirty="0" smtClean="0">
                <a:latin typeface="Calibri" charset="0"/>
              </a:rPr>
              <a:t> </a:t>
            </a:r>
            <a:r>
              <a:rPr lang="en-GB" dirty="0" smtClean="0">
                <a:latin typeface="Calibri" charset="0"/>
              </a:rPr>
              <a:t>using best of existing</a:t>
            </a:r>
            <a:r>
              <a:rPr lang="en-GB" dirty="0" smtClean="0">
                <a:latin typeface="Calibri" charset="0"/>
              </a:rPr>
              <a:t> </a:t>
            </a:r>
            <a:r>
              <a:rPr lang="en-GB" dirty="0" smtClean="0">
                <a:latin typeface="Calibri" charset="0"/>
              </a:rPr>
              <a:t>NBN 15-100, PAS </a:t>
            </a:r>
            <a:r>
              <a:rPr lang="en-GB" dirty="0" smtClean="0">
                <a:latin typeface="Calibri" charset="0"/>
              </a:rPr>
              <a:t>8820 etc.</a:t>
            </a:r>
            <a:r>
              <a:rPr lang="en-GB" dirty="0" smtClean="0">
                <a:latin typeface="Calibri" charset="0"/>
              </a:rPr>
              <a:t> for hardened ELEMENT</a:t>
            </a:r>
            <a:endParaRPr lang="en-GB" dirty="0" smtClean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Testing </a:t>
            </a:r>
            <a:r>
              <a:rPr lang="en-GB" b="1" dirty="0" smtClean="0">
                <a:latin typeface="Calibri" charset="0"/>
              </a:rPr>
              <a:t>equipment</a:t>
            </a:r>
            <a:r>
              <a:rPr lang="en-GB" dirty="0">
                <a:latin typeface="Calibri" charset="0"/>
              </a:rPr>
              <a:t> </a:t>
            </a:r>
            <a:r>
              <a:rPr lang="en-GB" dirty="0" smtClean="0">
                <a:latin typeface="Calibri" charset="0"/>
              </a:rPr>
              <a:t>(&gt;50% failure due to job site)</a:t>
            </a:r>
            <a:r>
              <a:rPr lang="en-GB" dirty="0" smtClean="0">
                <a:latin typeface="Calibri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Calibri" charset="0"/>
              </a:rPr>
              <a:t>Education</a:t>
            </a:r>
            <a:r>
              <a:rPr lang="en-GB" dirty="0" smtClean="0">
                <a:latin typeface="Calibri" charset="0"/>
              </a:rPr>
              <a:t>/Knowledge </a:t>
            </a:r>
            <a:r>
              <a:rPr lang="en-GB" dirty="0" smtClean="0">
                <a:latin typeface="Calibri" charset="0"/>
              </a:rPr>
              <a:t>sharing</a:t>
            </a:r>
            <a:endParaRPr lang="en-GB" dirty="0" smtClean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Sustainability </a:t>
            </a:r>
            <a:r>
              <a:rPr lang="en-GB" b="1" dirty="0" smtClean="0">
                <a:latin typeface="Calibri" charset="0"/>
              </a:rPr>
              <a:t>Engineering</a:t>
            </a:r>
            <a:r>
              <a:rPr lang="en-GB" dirty="0">
                <a:latin typeface="Calibri" charset="0"/>
              </a:rPr>
              <a:t> </a:t>
            </a:r>
            <a:r>
              <a:rPr lang="en-GB" dirty="0" smtClean="0">
                <a:latin typeface="Calibri" charset="0"/>
              </a:rPr>
              <a:t>&amp; </a:t>
            </a:r>
            <a:r>
              <a:rPr lang="en-GB" dirty="0" smtClean="0">
                <a:latin typeface="Calibri" charset="0"/>
              </a:rPr>
              <a:t>Measuring tools</a:t>
            </a:r>
            <a:endParaRPr lang="en-GB" dirty="0" smtClean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Safety </a:t>
            </a:r>
            <a:r>
              <a:rPr lang="en-GB" b="1" dirty="0" smtClean="0">
                <a:latin typeface="Calibri" charset="0"/>
              </a:rPr>
              <a:t>Regulations</a:t>
            </a:r>
            <a:endParaRPr lang="en-GB" b="1" dirty="0" smtClean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Calibri" charset="0"/>
              </a:rPr>
              <a:t>Registrations</a:t>
            </a:r>
            <a:r>
              <a:rPr lang="en-GB" dirty="0" smtClean="0">
                <a:latin typeface="Calibri" charset="0"/>
              </a:rPr>
              <a:t> (Material Passports)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785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107504" y="79374"/>
            <a:ext cx="8928991" cy="385368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4000" dirty="0" smtClean="0">
                <a:latin typeface="Calibri" charset="0"/>
              </a:rPr>
              <a:t>Could the 2000 y old Pantheon be build using todays standards?</a:t>
            </a:r>
            <a:br>
              <a:rPr lang="en-GB" sz="4000" dirty="0" smtClean="0">
                <a:latin typeface="Calibri" charset="0"/>
              </a:rPr>
            </a:br>
            <a:r>
              <a:rPr lang="en-GB" sz="4000" dirty="0" smtClean="0">
                <a:latin typeface="Calibri" charset="0"/>
              </a:rPr>
              <a:t>Need to get</a:t>
            </a:r>
            <a:r>
              <a:rPr lang="en-GB" sz="4000" dirty="0" smtClean="0">
                <a:latin typeface="Calibri" charset="0"/>
              </a:rPr>
              <a:t> a voice and make a fist.</a:t>
            </a:r>
            <a:br>
              <a:rPr lang="en-GB" sz="4000" dirty="0" smtClean="0">
                <a:latin typeface="Calibri" charset="0"/>
              </a:rPr>
            </a:br>
            <a:r>
              <a:rPr lang="en-GB" sz="4000" dirty="0" smtClean="0">
                <a:latin typeface="Calibri" charset="0"/>
              </a:rPr>
              <a:t>Stay in touch</a:t>
            </a:r>
            <a:r>
              <a:rPr lang="en-GB" sz="4000" dirty="0" smtClean="0">
                <a:latin typeface="Calibri" charset="0"/>
              </a:rPr>
              <a:t/>
            </a:r>
            <a:br>
              <a:rPr lang="en-GB" sz="4000" dirty="0" smtClean="0">
                <a:latin typeface="Calibri" charset="0"/>
              </a:rPr>
            </a:br>
            <a:r>
              <a:rPr lang="en-GB" sz="2800" dirty="0" smtClean="0">
                <a:latin typeface="Calibri" charset="0"/>
              </a:rPr>
              <a:t>bmpiscaer@icloud.com</a:t>
            </a:r>
            <a:r>
              <a:rPr lang="en-GB" sz="2800" dirty="0" smtClean="0">
                <a:latin typeface="Calibri" charset="0"/>
              </a:rPr>
              <a:t> </a:t>
            </a:r>
            <a:r>
              <a:rPr lang="en-GB" sz="2800" dirty="0" smtClean="0">
                <a:latin typeface="Calibri" charset="0"/>
              </a:rPr>
              <a:t> </a:t>
            </a:r>
            <a:endParaRPr lang="en-GB" dirty="0">
              <a:latin typeface="Calibri" charset="0"/>
            </a:endParaRPr>
          </a:p>
        </p:txBody>
      </p:sp>
      <p:pic>
        <p:nvPicPr>
          <p:cNvPr id="4" name="Tijdelijke aanduiding voor inhoud 3" descr="PP_seal_high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5" b="7285"/>
          <a:stretch>
            <a:fillRect/>
          </a:stretch>
        </p:blipFill>
        <p:spPr>
          <a:xfrm>
            <a:off x="2555776" y="4070261"/>
            <a:ext cx="3672408" cy="223905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900113"/>
          </a:xfrm>
        </p:spPr>
        <p:txBody>
          <a:bodyPr/>
          <a:lstStyle/>
          <a:p>
            <a:r>
              <a:rPr lang="en-GB" dirty="0" smtClean="0">
                <a:latin typeface="Calibri" charset="0"/>
              </a:rPr>
              <a:t>Progressive metallurgical culture</a:t>
            </a:r>
            <a:endParaRPr lang="en-GB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181600"/>
          </a:xfrm>
        </p:spPr>
        <p:txBody>
          <a:bodyPr/>
          <a:lstStyle/>
          <a:p>
            <a:r>
              <a:rPr lang="en-GB" dirty="0" smtClean="0">
                <a:latin typeface="Calibri" charset="0"/>
              </a:rPr>
              <a:t>Challenged by CUSTOMER like automobile industry to supply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Thinner non rust prone plates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Safer car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libri" charset="0"/>
              </a:rPr>
              <a:t>Affordability for competitive market</a:t>
            </a:r>
          </a:p>
          <a:p>
            <a:r>
              <a:rPr lang="en-GB" dirty="0" smtClean="0">
                <a:latin typeface="Calibri" charset="0"/>
              </a:rPr>
              <a:t>Resulting in process shift to ladle metallurgy</a:t>
            </a:r>
          </a:p>
          <a:p>
            <a:r>
              <a:rPr lang="en-GB" dirty="0" smtClean="0">
                <a:latin typeface="Calibri" charset="0"/>
              </a:rPr>
              <a:t>Upstream (Blast Furnace) and Downstream (casting &amp; coating) innovations</a:t>
            </a:r>
          </a:p>
          <a:p>
            <a:r>
              <a:rPr lang="en-GB" dirty="0" smtClean="0">
                <a:latin typeface="Calibri" charset="0"/>
              </a:rPr>
              <a:t> Challenging suppliers to improve</a:t>
            </a:r>
            <a:endParaRPr lang="en-GB" dirty="0" smtClean="0">
              <a:latin typeface="Calibri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82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763000" cy="900113"/>
          </a:xfrm>
        </p:spPr>
        <p:txBody>
          <a:bodyPr/>
          <a:lstStyle/>
          <a:p>
            <a:r>
              <a:rPr lang="en-GB" dirty="0" smtClean="0">
                <a:latin typeface="Calibri" charset="0"/>
              </a:rPr>
              <a:t>Concrete dominated by suppliers</a:t>
            </a:r>
            <a:endParaRPr lang="en-US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785225" cy="5256584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68"/>
              </a:spcBef>
              <a:buNone/>
            </a:pPr>
            <a:r>
              <a:rPr lang="en-GB" dirty="0" smtClean="0">
                <a:latin typeface="Calibri" charset="0"/>
              </a:rPr>
              <a:t>Portland cement (internationally) and aggregate (nationally) suppliers control concrete market =</a:t>
            </a:r>
          </a:p>
          <a:p>
            <a:pPr>
              <a:lnSpc>
                <a:spcPct val="110000"/>
              </a:lnSpc>
              <a:spcBef>
                <a:spcPts val="168"/>
              </a:spcBef>
              <a:buFont typeface="Wingdings" charset="2"/>
              <a:buChar char="§"/>
            </a:pPr>
            <a:r>
              <a:rPr lang="en-GB" dirty="0" smtClean="0">
                <a:latin typeface="Calibri" charset="0"/>
              </a:rPr>
              <a:t>Standardization </a:t>
            </a:r>
            <a:r>
              <a:rPr lang="en-GB" dirty="0" smtClean="0">
                <a:latin typeface="Calibri" charset="0"/>
              </a:rPr>
              <a:t>processes</a:t>
            </a:r>
          </a:p>
          <a:p>
            <a:pPr>
              <a:lnSpc>
                <a:spcPct val="110000"/>
              </a:lnSpc>
              <a:spcBef>
                <a:spcPts val="168"/>
              </a:spcBef>
              <a:buFont typeface="Wingdings" charset="2"/>
              <a:buChar char="§"/>
            </a:pPr>
            <a:r>
              <a:rPr lang="en-GB" dirty="0">
                <a:latin typeface="Calibri" charset="0"/>
              </a:rPr>
              <a:t>Cement industry claims concrete </a:t>
            </a:r>
            <a:r>
              <a:rPr lang="en-GB" dirty="0" smtClean="0">
                <a:latin typeface="Calibri" charset="0"/>
              </a:rPr>
              <a:t>technology</a:t>
            </a:r>
            <a:endParaRPr lang="en-GB" dirty="0" smtClean="0">
              <a:latin typeface="Calibri" charset="0"/>
            </a:endParaRPr>
          </a:p>
          <a:p>
            <a:pPr>
              <a:lnSpc>
                <a:spcPct val="110000"/>
              </a:lnSpc>
              <a:spcBef>
                <a:spcPts val="168"/>
              </a:spcBef>
              <a:buFont typeface="Wingdings" charset="2"/>
              <a:buChar char="§"/>
            </a:pPr>
            <a:r>
              <a:rPr lang="en-GB" dirty="0" smtClean="0">
                <a:latin typeface="Calibri" charset="0"/>
              </a:rPr>
              <a:t>Support of concrete societies &amp; </a:t>
            </a:r>
            <a:r>
              <a:rPr lang="en-GB" dirty="0" smtClean="0">
                <a:latin typeface="Calibri" charset="0"/>
              </a:rPr>
              <a:t>organizations</a:t>
            </a:r>
          </a:p>
          <a:p>
            <a:pPr>
              <a:lnSpc>
                <a:spcPct val="110000"/>
              </a:lnSpc>
              <a:spcBef>
                <a:spcPts val="168"/>
              </a:spcBef>
              <a:buFont typeface="Wingdings" charset="2"/>
              <a:buChar char="§"/>
            </a:pPr>
            <a:r>
              <a:rPr lang="en-GB" dirty="0" smtClean="0">
                <a:latin typeface="Calibri" charset="0"/>
              </a:rPr>
              <a:t>(</a:t>
            </a:r>
            <a:r>
              <a:rPr lang="en-GB" dirty="0" smtClean="0">
                <a:latin typeface="Calibri" charset="0"/>
              </a:rPr>
              <a:t>Lack of) Education.</a:t>
            </a:r>
          </a:p>
          <a:p>
            <a:pPr marL="0" indent="0">
              <a:lnSpc>
                <a:spcPct val="110000"/>
              </a:lnSpc>
              <a:spcBef>
                <a:spcPts val="168"/>
              </a:spcBef>
              <a:buNone/>
            </a:pPr>
            <a:r>
              <a:rPr lang="en-GB" sz="2400" i="1" dirty="0" smtClean="0">
                <a:latin typeface="Calibri" charset="0"/>
              </a:rPr>
              <a:t>Every idiot can make concrete. The problem is they do (</a:t>
            </a:r>
            <a:r>
              <a:rPr lang="en-GB" sz="2400" i="1" dirty="0" err="1" smtClean="0">
                <a:latin typeface="Calibri" charset="0"/>
              </a:rPr>
              <a:t>A.M.Neville</a:t>
            </a:r>
            <a:r>
              <a:rPr lang="en-GB" sz="2400" i="1" dirty="0" smtClean="0">
                <a:latin typeface="Calibri" charset="0"/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168"/>
              </a:spcBef>
              <a:buNone/>
            </a:pPr>
            <a:r>
              <a:rPr lang="en-GB" sz="2400" i="1" dirty="0">
                <a:latin typeface="Calibri" charset="0"/>
              </a:rPr>
              <a:t>T</a:t>
            </a:r>
            <a:r>
              <a:rPr lang="en-GB" sz="2400" i="1" dirty="0" smtClean="0">
                <a:latin typeface="Calibri" charset="0"/>
              </a:rPr>
              <a:t>heir cement and aggregate suppliers want to keep it that way (BMP)</a:t>
            </a:r>
          </a:p>
          <a:p>
            <a:pPr marL="0" indent="0">
              <a:lnSpc>
                <a:spcPct val="110000"/>
              </a:lnSpc>
              <a:spcBef>
                <a:spcPts val="168"/>
              </a:spcBef>
              <a:buNone/>
            </a:pPr>
            <a:r>
              <a:rPr lang="en-GB" dirty="0" smtClean="0">
                <a:latin typeface="Calibri" charset="0"/>
              </a:rPr>
              <a:t>Q. </a:t>
            </a:r>
            <a:r>
              <a:rPr lang="en-GB" b="1" dirty="0" smtClean="0">
                <a:latin typeface="Calibri" charset="0"/>
              </a:rPr>
              <a:t>In what would we drive if the steel industry could design the car?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0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00113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U</a:t>
            </a:r>
            <a:r>
              <a:rPr lang="en-US" dirty="0" smtClean="0">
                <a:latin typeface="Calibri" charset="0"/>
              </a:rPr>
              <a:t>nsustainable EN 197 &amp; 206 standards</a:t>
            </a:r>
            <a:endParaRPr lang="en-US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181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Water “Binder” Ratio ( Self Compacting C 56/65 precast in </a:t>
            </a:r>
            <a:r>
              <a:rPr lang="en-GB" sz="2400" dirty="0" err="1">
                <a:latin typeface="Calibri" charset="0"/>
              </a:rPr>
              <a:t>Nl</a:t>
            </a:r>
            <a:r>
              <a:rPr lang="en-GB" sz="2400" dirty="0">
                <a:latin typeface="Calibri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180 kg Cem I, 180 kg GGBS en 180 kg Ground Limestone.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	UK		0.40 	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	</a:t>
            </a:r>
            <a:r>
              <a:rPr lang="en-GB" sz="2400" dirty="0" err="1">
                <a:latin typeface="Calibri" charset="0"/>
              </a:rPr>
              <a:t>Nl</a:t>
            </a:r>
            <a:r>
              <a:rPr lang="en-GB" sz="2400" dirty="0">
                <a:latin typeface="Calibri" charset="0"/>
              </a:rPr>
              <a:t>		0.45 	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	FR 		0.66 	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	DE, ES, etc.	0.92 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“</a:t>
            </a:r>
            <a:r>
              <a:rPr lang="en-GB" altLang="ja-JP" sz="2400" b="1" dirty="0">
                <a:latin typeface="Calibri" charset="0"/>
              </a:rPr>
              <a:t>Equal rights concrete</a:t>
            </a:r>
            <a:r>
              <a:rPr lang="en-GB" sz="2400" dirty="0">
                <a:latin typeface="Calibri" charset="0"/>
              </a:rPr>
              <a:t>”</a:t>
            </a:r>
            <a:r>
              <a:rPr lang="en-GB" altLang="ja-JP" sz="2400" dirty="0">
                <a:latin typeface="Calibri" charset="0"/>
              </a:rPr>
              <a:t> using EN 197 components;	</a:t>
            </a:r>
            <a:r>
              <a:rPr lang="en-GB" altLang="ja-JP" sz="2400" b="1" dirty="0">
                <a:latin typeface="Calibri" charset="0"/>
              </a:rPr>
              <a:t>0.36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German etc. concrete 360 kg CO2/M3, Dutch 190 kg CO2/m3!</a:t>
            </a:r>
          </a:p>
          <a:p>
            <a:pPr eaLnBrk="1" hangingPunct="1">
              <a:buFont typeface="Wingdings" charset="0"/>
              <a:buNone/>
            </a:pPr>
            <a:r>
              <a:rPr lang="en-GB" sz="2400" dirty="0">
                <a:latin typeface="Calibri" charset="0"/>
              </a:rPr>
              <a:t>Q. In Cem II L Limestone is Binder, in concrete “filler”? Conclusion: </a:t>
            </a:r>
          </a:p>
          <a:p>
            <a:pPr marL="0" indent="0">
              <a:buNone/>
            </a:pPr>
            <a:r>
              <a:rPr lang="en-GB" sz="2400" dirty="0" smtClean="0">
                <a:latin typeface="Calibri" charset="0"/>
              </a:rPr>
              <a:t>-</a:t>
            </a:r>
            <a:r>
              <a:rPr lang="en-GB" i="1" dirty="0" smtClean="0">
                <a:solidFill>
                  <a:srgbClr val="FF0000"/>
                </a:solidFill>
                <a:latin typeface="Calibri" charset="0"/>
              </a:rPr>
              <a:t>Standards </a:t>
            </a:r>
            <a:r>
              <a:rPr lang="en-GB" i="1" dirty="0" smtClean="0">
                <a:solidFill>
                  <a:srgbClr val="FF0000"/>
                </a:solidFill>
                <a:latin typeface="Calibri" charset="0"/>
              </a:rPr>
              <a:t>are</a:t>
            </a:r>
            <a:r>
              <a:rPr lang="en-GB" i="1" dirty="0" smtClean="0">
                <a:solidFill>
                  <a:srgbClr val="FF0000"/>
                </a:solidFill>
                <a:latin typeface="Calibri" charset="0"/>
              </a:rPr>
              <a:t> pseudo technology</a:t>
            </a:r>
            <a:r>
              <a:rPr lang="en-GB" i="1" dirty="0" smtClean="0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en-GB" i="1" dirty="0" smtClean="0">
                <a:solidFill>
                  <a:srgbClr val="FF0000"/>
                </a:solidFill>
                <a:latin typeface="Calibri" charset="0"/>
              </a:rPr>
              <a:t>market driven, obstructing use </a:t>
            </a:r>
            <a:r>
              <a:rPr lang="en-GB" i="1" dirty="0" smtClean="0">
                <a:solidFill>
                  <a:srgbClr val="FF0000"/>
                </a:solidFill>
                <a:latin typeface="Calibri" charset="0"/>
              </a:rPr>
              <a:t>of environmental friendly ingredients.</a:t>
            </a:r>
            <a:endParaRPr lang="en-GB" i="1" dirty="0">
              <a:solidFill>
                <a:srgbClr val="FF0000"/>
              </a:solidFill>
              <a:latin typeface="Calibri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57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1260376"/>
          </a:xfrm>
        </p:spPr>
        <p:txBody>
          <a:bodyPr/>
          <a:lstStyle/>
          <a:p>
            <a:r>
              <a:rPr lang="nl-NL" dirty="0"/>
              <a:t>New </a:t>
            </a:r>
            <a:r>
              <a:rPr lang="en-GB" dirty="0" smtClean="0"/>
              <a:t>demanding</a:t>
            </a:r>
            <a:r>
              <a:rPr lang="nl-NL" dirty="0" smtClean="0"/>
              <a:t> </a:t>
            </a:r>
            <a:r>
              <a:rPr lang="nl-NL" dirty="0"/>
              <a:t>“customer</a:t>
            </a:r>
            <a:r>
              <a:rPr lang="nl-NL" dirty="0" smtClean="0"/>
              <a:t>”; </a:t>
            </a:r>
            <a:r>
              <a:rPr lang="nl-NL" b="1" dirty="0" smtClean="0"/>
              <a:t>EARTH</a:t>
            </a:r>
            <a:endParaRPr lang="en-US" b="1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744"/>
            <a:ext cx="8785225" cy="4893568"/>
          </a:xfrm>
        </p:spPr>
        <p:txBody>
          <a:bodyPr/>
          <a:lstStyle/>
          <a:p>
            <a:r>
              <a:rPr lang="en-GB" dirty="0">
                <a:latin typeface="Calibri" charset="0"/>
              </a:rPr>
              <a:t>Concrete is number 2 in </a:t>
            </a:r>
            <a:r>
              <a:rPr lang="en-GB" dirty="0" smtClean="0">
                <a:latin typeface="Calibri" charset="0"/>
              </a:rPr>
              <a:t>CO</a:t>
            </a:r>
            <a:r>
              <a:rPr lang="en-GB" baseline="-25000" dirty="0" smtClean="0">
                <a:latin typeface="Calibri" charset="0"/>
              </a:rPr>
              <a:t>2. </a:t>
            </a:r>
            <a:r>
              <a:rPr lang="en-GB" dirty="0" smtClean="0">
                <a:latin typeface="Calibri" charset="0"/>
              </a:rPr>
              <a:t>By 2050 30 - 35%?</a:t>
            </a:r>
            <a:endParaRPr lang="en-GB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&gt; 7 billion T CO</a:t>
            </a:r>
            <a:r>
              <a:rPr lang="en-GB" baseline="-25000" dirty="0">
                <a:latin typeface="Calibri" charset="0"/>
              </a:rPr>
              <a:t>2</a:t>
            </a:r>
            <a:r>
              <a:rPr lang="en-GB" dirty="0">
                <a:latin typeface="Calibri" charset="0"/>
              </a:rPr>
              <a:t>/year by concrete (Prof. Sakai)</a:t>
            </a:r>
          </a:p>
          <a:p>
            <a:r>
              <a:rPr lang="en-GB" dirty="0">
                <a:latin typeface="Calibri" charset="0"/>
              </a:rPr>
              <a:t>Experience with Lafarge low cement REFRACTORY  </a:t>
            </a:r>
            <a:r>
              <a:rPr lang="en-GB" dirty="0" smtClean="0">
                <a:latin typeface="Calibri" charset="0"/>
              </a:rPr>
              <a:t>concrete, </a:t>
            </a:r>
            <a:r>
              <a:rPr lang="en-GB" dirty="0">
                <a:latin typeface="Calibri" charset="0"/>
              </a:rPr>
              <a:t>forced by </a:t>
            </a:r>
            <a:r>
              <a:rPr lang="en-GB" dirty="0" smtClean="0">
                <a:latin typeface="Calibri" charset="0"/>
              </a:rPr>
              <a:t>metal industry; move </a:t>
            </a:r>
            <a:r>
              <a:rPr lang="en-GB" b="1" dirty="0" smtClean="0">
                <a:latin typeface="Calibri" charset="0"/>
              </a:rPr>
              <a:t>from volume to high quality</a:t>
            </a:r>
            <a:r>
              <a:rPr lang="en-GB" dirty="0" smtClean="0">
                <a:latin typeface="Calibri" charset="0"/>
              </a:rPr>
              <a:t> cement is for people, planet &amp; profit (experience at </a:t>
            </a:r>
            <a:r>
              <a:rPr lang="en-GB" dirty="0" err="1" smtClean="0">
                <a:latin typeface="Calibri" charset="0"/>
              </a:rPr>
              <a:t>Imerys</a:t>
            </a:r>
            <a:r>
              <a:rPr lang="en-GB" dirty="0" smtClean="0">
                <a:latin typeface="Calibri" charset="0"/>
              </a:rPr>
              <a:t> Aluminates)</a:t>
            </a:r>
            <a:endParaRPr lang="en-GB" dirty="0">
              <a:latin typeface="Calibri" charset="0"/>
            </a:endParaRPr>
          </a:p>
          <a:p>
            <a:r>
              <a:rPr lang="en-GB" dirty="0" smtClean="0">
                <a:latin typeface="Calibri" charset="0"/>
              </a:rPr>
              <a:t>From </a:t>
            </a:r>
            <a:r>
              <a:rPr lang="en-GB" dirty="0">
                <a:latin typeface="Calibri" charset="0"/>
              </a:rPr>
              <a:t>prescriptive to PERFORMANCE Concrete</a:t>
            </a:r>
          </a:p>
          <a:p>
            <a:r>
              <a:rPr lang="en-GB" dirty="0" smtClean="0">
                <a:latin typeface="Calibri" charset="0"/>
              </a:rPr>
              <a:t>European &lt; CO</a:t>
            </a:r>
            <a:r>
              <a:rPr lang="en-GB" baseline="-25000" dirty="0" smtClean="0">
                <a:latin typeface="Calibri" charset="0"/>
              </a:rPr>
              <a:t>2</a:t>
            </a:r>
            <a:r>
              <a:rPr lang="en-GB" dirty="0" smtClean="0">
                <a:latin typeface="Calibri" charset="0"/>
              </a:rPr>
              <a:t> Alkali </a:t>
            </a:r>
            <a:r>
              <a:rPr lang="en-GB" dirty="0">
                <a:latin typeface="Calibri" charset="0"/>
              </a:rPr>
              <a:t>Activated GEOPOLYMER is “back home” and </a:t>
            </a:r>
            <a:r>
              <a:rPr lang="en-GB" dirty="0" smtClean="0">
                <a:latin typeface="Calibri" charset="0"/>
              </a:rPr>
              <a:t>ready for bigger market.</a:t>
            </a:r>
            <a:endParaRPr lang="en-GB" dirty="0">
              <a:latin typeface="Calibri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683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1116360"/>
          </a:xfrm>
        </p:spPr>
        <p:txBody>
          <a:bodyPr/>
          <a:lstStyle/>
          <a:p>
            <a:r>
              <a:rPr lang="en-GB" dirty="0" smtClean="0">
                <a:latin typeface="Calibri" charset="0"/>
              </a:rPr>
              <a:t>Standardization a handicap for </a:t>
            </a:r>
            <a:br>
              <a:rPr lang="en-GB" dirty="0" smtClean="0">
                <a:latin typeface="Calibri" charset="0"/>
              </a:rPr>
            </a:br>
            <a:r>
              <a:rPr lang="en-GB" dirty="0" smtClean="0">
                <a:latin typeface="Calibri" charset="0"/>
              </a:rPr>
              <a:t>Innovation Implementation?</a:t>
            </a:r>
            <a:endParaRPr lang="en-GB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776"/>
            <a:ext cx="8785225" cy="48943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dirty="0"/>
              <a:t>Present Standardization process</a:t>
            </a:r>
          </a:p>
          <a:p>
            <a:pPr>
              <a:defRPr/>
            </a:pPr>
            <a:r>
              <a:rPr lang="en-GB" dirty="0"/>
              <a:t>Takes too much time </a:t>
            </a:r>
            <a:r>
              <a:rPr lang="en-GB" dirty="0" smtClean="0"/>
              <a:t>(EN 197 16 countries 27 y)</a:t>
            </a:r>
            <a:endParaRPr lang="en-GB" dirty="0"/>
          </a:p>
          <a:p>
            <a:pPr>
              <a:defRPr/>
            </a:pPr>
            <a:r>
              <a:rPr lang="en-GB" dirty="0" smtClean="0"/>
              <a:t>Too expensive </a:t>
            </a:r>
            <a:r>
              <a:rPr lang="en-GB" dirty="0"/>
              <a:t>= excludes innovative </a:t>
            </a:r>
            <a:r>
              <a:rPr lang="en-GB" dirty="0" smtClean="0"/>
              <a:t>SME’s </a:t>
            </a:r>
            <a:endParaRPr lang="en-GB" dirty="0"/>
          </a:p>
          <a:p>
            <a:pPr>
              <a:defRPr/>
            </a:pPr>
            <a:r>
              <a:rPr lang="en-GB" dirty="0"/>
              <a:t>C</a:t>
            </a:r>
            <a:r>
              <a:rPr lang="en-GB" dirty="0" smtClean="0"/>
              <a:t>onsensus </a:t>
            </a:r>
            <a:r>
              <a:rPr lang="en-GB" dirty="0"/>
              <a:t>based thus average outcome 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Has </a:t>
            </a:r>
            <a:r>
              <a:rPr lang="en-GB" dirty="0"/>
              <a:t>high “not invented here” content</a:t>
            </a:r>
          </a:p>
          <a:p>
            <a:pPr>
              <a:defRPr/>
            </a:pPr>
            <a:r>
              <a:rPr lang="en-GB" dirty="0"/>
              <a:t>EOTA “by-pass” not suited, yet</a:t>
            </a:r>
            <a:r>
              <a:rPr lang="en-GB" dirty="0" smtClean="0"/>
              <a:t>.</a:t>
            </a:r>
          </a:p>
          <a:p>
            <a:pPr>
              <a:defRPr/>
            </a:pPr>
            <a:r>
              <a:rPr lang="en-GB" dirty="0" smtClean="0"/>
              <a:t>Standardization for performance testing? YES</a:t>
            </a:r>
          </a:p>
          <a:p>
            <a:pPr>
              <a:defRPr/>
            </a:pPr>
            <a:r>
              <a:rPr lang="en-GB" dirty="0" smtClean="0"/>
              <a:t>Not HOW but WHAT is important for customer 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34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900113"/>
          </a:xfrm>
        </p:spPr>
        <p:txBody>
          <a:bodyPr/>
          <a:lstStyle/>
          <a:p>
            <a:r>
              <a:rPr lang="nl-NL" dirty="0" smtClean="0">
                <a:latin typeface="Calibri" charset="0"/>
              </a:rPr>
              <a:t>Help </a:t>
            </a:r>
            <a:r>
              <a:rPr lang="nl-NL" dirty="0" err="1" smtClean="0">
                <a:latin typeface="Calibri" charset="0"/>
              </a:rPr>
              <a:t>from</a:t>
            </a:r>
            <a:r>
              <a:rPr lang="nl-NL" dirty="0" smtClean="0">
                <a:latin typeface="Calibri" charset="0"/>
              </a:rPr>
              <a:t> California &amp; Canada</a:t>
            </a:r>
            <a:endParaRPr lang="en-US" dirty="0">
              <a:latin typeface="Calibri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1816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 Nov. 2007 discovery of Environmental Technology Verification (ETV) methodology with objective to;</a:t>
            </a:r>
          </a:p>
          <a:p>
            <a:pPr>
              <a:defRPr/>
            </a:pPr>
            <a:r>
              <a:rPr lang="en-GB" i="1" dirty="0" smtClean="0"/>
              <a:t>Accelerate diffusion –market acceptance – of innovative technologies by:</a:t>
            </a:r>
          </a:p>
          <a:p>
            <a:pPr lvl="1">
              <a:buFontTx/>
              <a:buChar char="•"/>
              <a:defRPr/>
            </a:pPr>
            <a:r>
              <a:rPr lang="en-GB" sz="3200" dirty="0" smtClean="0"/>
              <a:t> Objectively validating their performance </a:t>
            </a:r>
          </a:p>
          <a:p>
            <a:pPr lvl="1">
              <a:buFontTx/>
              <a:buChar char="•"/>
              <a:defRPr/>
            </a:pPr>
            <a:r>
              <a:rPr lang="en-GB" sz="3200" dirty="0" smtClean="0"/>
              <a:t> Increasing purchasers’ confidence in new technologies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7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4"/>
          <p:cNvGrpSpPr>
            <a:grpSpLocks/>
          </p:cNvGrpSpPr>
          <p:nvPr/>
        </p:nvGrpSpPr>
        <p:grpSpPr bwMode="auto">
          <a:xfrm>
            <a:off x="755650" y="1989138"/>
            <a:ext cx="7921625" cy="4032250"/>
            <a:chOff x="646" y="1058"/>
            <a:chExt cx="4990" cy="3035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 flipH="1">
              <a:off x="2607" y="1546"/>
              <a:ext cx="1" cy="213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1020" y="2601"/>
              <a:ext cx="3085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4072" y="2407"/>
              <a:ext cx="9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cs typeface="Arial" charset="0"/>
                </a:rPr>
                <a:t>Available in the Market</a:t>
              </a: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2234" y="1600"/>
              <a:ext cx="1089" cy="23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cs typeface="Arial" charset="0"/>
                </a:rPr>
                <a:t>Certification</a:t>
              </a: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2415" y="3226"/>
              <a:ext cx="1191" cy="48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99"/>
                  </a:solidFill>
                  <a:prstDash val="lg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dirty="0">
                  <a:cs typeface="Arial" charset="0"/>
                </a:rPr>
                <a:t>Self Declarations</a:t>
              </a:r>
            </a:p>
          </p:txBody>
        </p:sp>
        <p:sp>
          <p:nvSpPr>
            <p:cNvPr id="37898" name="Oval 10"/>
            <p:cNvSpPr>
              <a:spLocks noChangeArrowheads="1"/>
            </p:cNvSpPr>
            <p:nvPr/>
          </p:nvSpPr>
          <p:spPr bwMode="auto">
            <a:xfrm>
              <a:off x="2632" y="2229"/>
              <a:ext cx="1416" cy="78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2642" y="2437"/>
              <a:ext cx="1451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 dirty="0">
                  <a:cs typeface="Arial" charset="0"/>
                </a:rPr>
                <a:t>VERIFICATION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 rot="-2742620">
              <a:off x="1282" y="2259"/>
              <a:ext cx="1134" cy="40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610" y="2350"/>
              <a:ext cx="59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cs typeface="Arial" charset="0"/>
                </a:rPr>
                <a:t>R&amp;D</a:t>
              </a:r>
            </a:p>
          </p:txBody>
        </p:sp>
        <p:grpSp>
          <p:nvGrpSpPr>
            <p:cNvPr id="16401" name="Group 14"/>
            <p:cNvGrpSpPr>
              <a:grpSpLocks/>
            </p:cNvGrpSpPr>
            <p:nvPr/>
          </p:nvGrpSpPr>
          <p:grpSpPr bwMode="auto">
            <a:xfrm>
              <a:off x="3640" y="1058"/>
              <a:ext cx="1996" cy="956"/>
              <a:chOff x="3595" y="572"/>
              <a:chExt cx="1996" cy="956"/>
            </a:xfrm>
          </p:grpSpPr>
          <p:sp>
            <p:nvSpPr>
              <p:cNvPr id="37903" name="AutoShape 15"/>
              <p:cNvSpPr>
                <a:spLocks noChangeArrowheads="1"/>
              </p:cNvSpPr>
              <p:nvPr/>
            </p:nvSpPr>
            <p:spPr bwMode="auto">
              <a:xfrm>
                <a:off x="3595" y="572"/>
                <a:ext cx="1996" cy="956"/>
              </a:xfrm>
              <a:prstGeom prst="cloudCallout">
                <a:avLst>
                  <a:gd name="adj1" fmla="val -46875"/>
                  <a:gd name="adj2" fmla="val 137468"/>
                </a:avLst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37904" name="Text Box 16"/>
              <p:cNvSpPr txBox="1">
                <a:spLocks noChangeArrowheads="1"/>
              </p:cNvSpPr>
              <p:nvPr/>
            </p:nvSpPr>
            <p:spPr bwMode="auto">
              <a:xfrm>
                <a:off x="3686" y="680"/>
                <a:ext cx="1905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1600" dirty="0">
                    <a:cs typeface="Arial" charset="0"/>
                  </a:rPr>
                  <a:t>No need for certification, but need for credible 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GB" sz="1600" dirty="0">
                    <a:cs typeface="Arial" charset="0"/>
                  </a:rPr>
                  <a:t>performance data</a:t>
                </a:r>
              </a:p>
            </p:txBody>
          </p:sp>
        </p:grp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2154" y="1058"/>
              <a:ext cx="9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cs typeface="Arial" charset="0"/>
                </a:rPr>
                <a:t>Compliance to standards</a:t>
              </a:r>
            </a:p>
          </p:txBody>
        </p:sp>
        <p:sp>
          <p:nvSpPr>
            <p:cNvPr id="37906" name="Text Box 18"/>
            <p:cNvSpPr txBox="1">
              <a:spLocks noChangeArrowheads="1"/>
            </p:cNvSpPr>
            <p:nvPr/>
          </p:nvSpPr>
          <p:spPr bwMode="auto">
            <a:xfrm>
              <a:off x="2245" y="3689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Arial" charset="0"/>
                </a:rPr>
                <a:t>No standards exist</a:t>
              </a:r>
            </a:p>
          </p:txBody>
        </p:sp>
        <p:sp>
          <p:nvSpPr>
            <p:cNvPr id="37907" name="Text Box 19"/>
            <p:cNvSpPr txBox="1">
              <a:spLocks noChangeArrowheads="1"/>
            </p:cNvSpPr>
            <p:nvPr/>
          </p:nvSpPr>
          <p:spPr bwMode="auto">
            <a:xfrm>
              <a:off x="646" y="2418"/>
              <a:ext cx="9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cs typeface="Arial" charset="0"/>
                </a:rPr>
                <a:t>Early research</a:t>
              </a:r>
            </a:p>
          </p:txBody>
        </p:sp>
        <p:sp>
          <p:nvSpPr>
            <p:cNvPr id="37908" name="Text Box 20"/>
            <p:cNvSpPr txBox="1">
              <a:spLocks noChangeArrowheads="1"/>
            </p:cNvSpPr>
            <p:nvPr/>
          </p:nvSpPr>
          <p:spPr bwMode="auto">
            <a:xfrm>
              <a:off x="1871" y="2605"/>
              <a:ext cx="11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dirty="0">
                  <a:cs typeface="Arial" charset="0"/>
                </a:rPr>
                <a:t>Prototypes, Demonstration</a:t>
              </a:r>
            </a:p>
          </p:txBody>
        </p:sp>
      </p:grpSp>
      <p:pic>
        <p:nvPicPr>
          <p:cNvPr id="16386" name="Picture 21" descr="SlidesJRC_bannerLogoJR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8425"/>
            <a:ext cx="13176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-1588" y="765175"/>
            <a:ext cx="9145588" cy="144463"/>
          </a:xfrm>
          <a:prstGeom prst="rect">
            <a:avLst/>
          </a:prstGeom>
          <a:solidFill>
            <a:srgbClr val="0F32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6838" tIns="47625" rIns="96838" bIns="47625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6388" name="Rectangle 24"/>
          <p:cNvSpPr>
            <a:spLocks noChangeArrowheads="1"/>
          </p:cNvSpPr>
          <p:nvPr/>
        </p:nvSpPr>
        <p:spPr bwMode="auto">
          <a:xfrm>
            <a:off x="7235825" y="784225"/>
            <a:ext cx="1325563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839788">
              <a:lnSpc>
                <a:spcPts val="738"/>
              </a:lnSpc>
            </a:pPr>
            <a:fld id="{B84E02D8-4792-924F-AC75-60C870EAEA7E}" type="slidenum">
              <a:rPr lang="en-US" sz="700">
                <a:solidFill>
                  <a:srgbClr val="FFFFFF"/>
                </a:solidFill>
              </a:rPr>
              <a:pPr algn="r" defTabSz="839788">
                <a:lnSpc>
                  <a:spcPts val="738"/>
                </a:lnSpc>
              </a:pPr>
              <a:t>8</a:t>
            </a:fld>
            <a:endParaRPr lang="en-US" sz="700">
              <a:solidFill>
                <a:srgbClr val="FFFFFF"/>
              </a:solidFill>
            </a:endParaRPr>
          </a:p>
        </p:txBody>
      </p:sp>
      <p:pic>
        <p:nvPicPr>
          <p:cNvPr id="16389" name="Picture 25" descr="LogoIPTS_name_colour_EN_18%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738"/>
            <a:ext cx="755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395288" y="908050"/>
            <a:ext cx="84978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4400">
                <a:solidFill>
                  <a:srgbClr val="0000FF"/>
                </a:solidFill>
              </a:rPr>
              <a:t>The positioning of Verification</a:t>
            </a:r>
            <a:endParaRPr lang="en-US" sz="4400">
              <a:solidFill>
                <a:srgbClr val="0000FF"/>
              </a:solidFill>
            </a:endParaRPr>
          </a:p>
        </p:txBody>
      </p:sp>
      <p:sp>
        <p:nvSpPr>
          <p:cNvPr id="16391" name="Rectangle 27"/>
          <p:cNvSpPr>
            <a:spLocks noChangeArrowheads="1"/>
          </p:cNvSpPr>
          <p:nvPr/>
        </p:nvSpPr>
        <p:spPr bwMode="auto">
          <a:xfrm>
            <a:off x="657225" y="776288"/>
            <a:ext cx="71977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defTabSz="839788"/>
            <a:r>
              <a:rPr lang="en-US" sz="700">
                <a:solidFill>
                  <a:srgbClr val="FFFFFF"/>
                </a:solidFill>
              </a:rPr>
              <a:t>Paris 26 November 2007 – European Forum on Eco-Innovation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1014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Performance Based Concrete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movement (soft law guide lines) 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charset="0"/>
              </a:rPr>
              <a:t>Customer determines functionalities of </a:t>
            </a:r>
            <a:r>
              <a:rPr lang="en-US" sz="2800" b="1" dirty="0" smtClean="0">
                <a:latin typeface="Calibri" charset="0"/>
              </a:rPr>
              <a:t>hardened</a:t>
            </a:r>
            <a:r>
              <a:rPr lang="en-US" sz="2800" dirty="0" smtClean="0">
                <a:latin typeface="Calibri" charset="0"/>
              </a:rPr>
              <a:t> concrete element</a:t>
            </a:r>
          </a:p>
          <a:p>
            <a:pPr eaLnBrk="1" hangingPunct="1"/>
            <a:r>
              <a:rPr lang="en-US" sz="2800" dirty="0" smtClean="0">
                <a:latin typeface="Calibri" charset="0"/>
              </a:rPr>
              <a:t>Composition is confidential</a:t>
            </a:r>
          </a:p>
          <a:p>
            <a:pPr eaLnBrk="1" hangingPunct="1"/>
            <a:r>
              <a:rPr lang="en-US" sz="2800" dirty="0" smtClean="0">
                <a:latin typeface="Calibri" charset="0"/>
              </a:rPr>
              <a:t>Performance criteria; </a:t>
            </a:r>
          </a:p>
          <a:p>
            <a:pPr lvl="1"/>
            <a:r>
              <a:rPr lang="en-US" dirty="0" smtClean="0">
                <a:latin typeface="Calibri" charset="0"/>
              </a:rPr>
              <a:t>Mechanical USER strength</a:t>
            </a:r>
          </a:p>
          <a:p>
            <a:pPr lvl="1"/>
            <a:r>
              <a:rPr lang="en-US" dirty="0" smtClean="0">
                <a:latin typeface="Calibri" charset="0"/>
              </a:rPr>
              <a:t>Durability</a:t>
            </a:r>
          </a:p>
          <a:p>
            <a:pPr lvl="1"/>
            <a:r>
              <a:rPr lang="en-US" dirty="0" smtClean="0">
                <a:latin typeface="Calibri" charset="0"/>
              </a:rPr>
              <a:t>Sustainability (leaching, CO</a:t>
            </a:r>
            <a:r>
              <a:rPr lang="en-US" baseline="-25000" dirty="0" smtClean="0">
                <a:latin typeface="Calibri" charset="0"/>
              </a:rPr>
              <a:t>2</a:t>
            </a:r>
            <a:r>
              <a:rPr lang="en-US" dirty="0" smtClean="0">
                <a:latin typeface="Calibri" charset="0"/>
              </a:rPr>
              <a:t> emissions </a:t>
            </a:r>
            <a:r>
              <a:rPr lang="en-US" dirty="0" err="1" smtClean="0">
                <a:latin typeface="Calibri" charset="0"/>
              </a:rPr>
              <a:t>etc</a:t>
            </a:r>
            <a:r>
              <a:rPr lang="en-US" dirty="0" smtClean="0">
                <a:latin typeface="Calibri" charset="0"/>
              </a:rPr>
              <a:t>)</a:t>
            </a:r>
          </a:p>
          <a:p>
            <a:pPr lvl="1"/>
            <a:r>
              <a:rPr lang="en-US" dirty="0" smtClean="0">
                <a:latin typeface="Calibri" charset="0"/>
              </a:rPr>
              <a:t>Aesthetics</a:t>
            </a:r>
          </a:p>
          <a:p>
            <a:pPr lvl="1"/>
            <a:r>
              <a:rPr lang="en-US" dirty="0" smtClean="0">
                <a:latin typeface="Calibri" charset="0"/>
              </a:rPr>
              <a:t>Financial aspects (cost versus price)</a:t>
            </a:r>
          </a:p>
          <a:p>
            <a:pPr lvl="1"/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,8|4,8|4,7|4|5,8|17,8|14,5|5,1|18,4"/>
</p:tagLst>
</file>

<file path=ppt/theme/theme1.xml><?xml version="1.0" encoding="utf-8"?>
<a:theme xmlns:a="http://schemas.openxmlformats.org/drawingml/2006/main" name="PPF Verificatio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PPF Verification.pot</Template>
  <TotalTime>7460</TotalTime>
  <Words>553</Words>
  <Application>Microsoft Macintosh PowerPoint</Application>
  <PresentationFormat>Diavoorstelling (4:3)</PresentationFormat>
  <Paragraphs>96</Paragraphs>
  <Slides>11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PPF Verification</vt:lpstr>
      <vt:lpstr>Removing prescriptive barriers to innovation implementations  </vt:lpstr>
      <vt:lpstr>Progressive metallurgical culture</vt:lpstr>
      <vt:lpstr>Concrete dominated by suppliers</vt:lpstr>
      <vt:lpstr>Unsustainable EN 197 &amp; 206 standards</vt:lpstr>
      <vt:lpstr>New demanding “customer”; EARTH</vt:lpstr>
      <vt:lpstr>Standardization a handicap for  Innovation Implementation?</vt:lpstr>
      <vt:lpstr>Help from California &amp; Canada</vt:lpstr>
      <vt:lpstr>PowerPoint-presentatie</vt:lpstr>
      <vt:lpstr>Performance Based Concrete movement (soft law guide lines) </vt:lpstr>
      <vt:lpstr>Performance Based Toolbox (fulfilling EU CPR regulations)</vt:lpstr>
      <vt:lpstr>Could the 2000 y old Pantheon be build using todays standards? Need to get a voice and make a fist. Stay in touch bmpiscaer@icloud.com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kayleigh</dc:creator>
  <cp:lastModifiedBy>Boudewijn Piscaer</cp:lastModifiedBy>
  <cp:revision>99</cp:revision>
  <cp:lastPrinted>2011-11-16T20:29:43Z</cp:lastPrinted>
  <dcterms:created xsi:type="dcterms:W3CDTF">2011-11-11T06:26:29Z</dcterms:created>
  <dcterms:modified xsi:type="dcterms:W3CDTF">2019-04-03T13:16:00Z</dcterms:modified>
</cp:coreProperties>
</file>